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media/image9.png" ContentType="image/png"/>
  <Override PartName="/ppt/media/image14.jpeg" ContentType="image/jpeg"/>
  <Override PartName="/ppt/media/image1.png" ContentType="image/png"/>
  <Override PartName="/ppt/media/image2.png" ContentType="image/png"/>
  <Override PartName="/ppt/media/image3.png" ContentType="image/png"/>
  <Override PartName="/ppt/media/image5.jpeg" ContentType="image/jpeg"/>
  <Override PartName="/ppt/media/image4.png" ContentType="image/png"/>
  <Override PartName="/ppt/media/image6.png" ContentType="image/png"/>
  <Override PartName="/ppt/media/image7.png" ContentType="image/png"/>
  <Override PartName="/ppt/media/image12.png" ContentType="image/png"/>
  <Override PartName="/ppt/media/image8.png" ContentType="image/png"/>
  <Override PartName="/ppt/media/image11.jpeg" ContentType="image/jpeg"/>
  <Override PartName="/ppt/media/image10.jpeg" ContentType="image/jpeg"/>
  <Override PartName="/ppt/media/image13.png" ContentType="image/png"/>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69.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33.xml" ContentType="application/vnd.openxmlformats-officedocument.presentationml.slide+xml"/>
  <Override PartName="/ppt/slides/slide76.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84EFE24-EB6A-4268-AAB0-DC673C07ED81}"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2"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4520" cy="554400"/>
          </a:xfrm>
          <a:prstGeom prst="rect">
            <a:avLst/>
          </a:prstGeom>
          <a:ln w="0">
            <a:noFill/>
          </a:ln>
        </p:spPr>
      </p:pic>
      <p:pic>
        <p:nvPicPr>
          <p:cNvPr id="4" name="Grafik 2" descr=""/>
          <p:cNvPicPr/>
          <p:nvPr/>
        </p:nvPicPr>
        <p:blipFill>
          <a:blip r:embed="rId3"/>
          <a:stretch/>
        </p:blipFill>
        <p:spPr>
          <a:xfrm>
            <a:off x="7430400" y="134640"/>
            <a:ext cx="3690360" cy="506520"/>
          </a:xfrm>
          <a:prstGeom prst="rect">
            <a:avLst/>
          </a:prstGeom>
          <a:ln w="0">
            <a:noFill/>
          </a:ln>
        </p:spPr>
      </p:pic>
      <p:sp>
        <p:nvSpPr>
          <p:cNvPr id="5"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800AB8A-AC43-4D14-A2BE-FE4CE853E213}"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48"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4520" cy="554400"/>
          </a:xfrm>
          <a:prstGeom prst="rect">
            <a:avLst/>
          </a:prstGeom>
          <a:ln w="0">
            <a:noFill/>
          </a:ln>
        </p:spPr>
      </p:pic>
      <p:pic>
        <p:nvPicPr>
          <p:cNvPr id="50" name="Grafik 2" descr=""/>
          <p:cNvPicPr/>
          <p:nvPr/>
        </p:nvPicPr>
        <p:blipFill>
          <a:blip r:embed="rId3"/>
          <a:stretch/>
        </p:blipFill>
        <p:spPr>
          <a:xfrm>
            <a:off x="7430400" y="134640"/>
            <a:ext cx="3690360" cy="506520"/>
          </a:xfrm>
          <a:prstGeom prst="rect">
            <a:avLst/>
          </a:prstGeom>
          <a:ln w="0">
            <a:noFill/>
          </a:ln>
        </p:spPr>
      </p:pic>
      <p:sp>
        <p:nvSpPr>
          <p:cNvPr id="51"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745C9BD-1552-42BB-AF6A-622CD71BCC6C}"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53"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hyperlink" Target="https://www.youtube.com/watch?v=-v0XiUQlRLw" TargetMode="External"/><Relationship Id="rId5"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hyperlink" Target="https://offset.climateneutralnow.org/footprintcalc" TargetMode="External"/><Relationship Id="rId2" Type="http://schemas.openxmlformats.org/officeDocument/2006/relationships/hyperlink" Target="https://s.surveyplanet.com/w8s33a1m" TargetMode="External"/><Relationship Id="rId3"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3600" cy="114012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de-DE" sz="3200" spc="-1" strike="noStrike">
              <a:solidFill>
                <a:srgbClr val="000000"/>
              </a:solidFill>
              <a:latin typeface="Arial"/>
            </a:endParaRPr>
          </a:p>
        </p:txBody>
      </p:sp>
      <p:sp>
        <p:nvSpPr>
          <p:cNvPr id="93" name="CustomShape 2"/>
          <p:cNvSpPr/>
          <p:nvPr/>
        </p:nvSpPr>
        <p:spPr>
          <a:xfrm>
            <a:off x="527400" y="2852640"/>
            <a:ext cx="10353600" cy="23608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3: Challenges II – Climate Change</a:t>
            </a:r>
            <a:endParaRPr b="0" lang="de-DE" sz="2400" spc="-1" strike="noStrike">
              <a:solidFill>
                <a:srgbClr val="000000"/>
              </a:solidFill>
              <a:latin typeface="Arial"/>
            </a:endParaRPr>
          </a:p>
          <a:p>
            <a:pPr algn="ctr" defTabSz="914400">
              <a:lnSpc>
                <a:spcPct val="100000"/>
              </a:lnSpc>
              <a:spcBef>
                <a:spcPts val="479"/>
              </a:spcBef>
              <a:tabLst>
                <a:tab algn="l" pos="0"/>
              </a:tabLst>
            </a:pPr>
            <a:endParaRPr b="0" lang="de-DE" sz="2400" spc="-1" strike="noStrike">
              <a:solidFill>
                <a:srgbClr val="000000"/>
              </a:solidFill>
              <a:latin typeface="Arial"/>
            </a:endParaRPr>
          </a:p>
          <a:p>
            <a:pPr algn="ctr" defTabSz="914400">
              <a:lnSpc>
                <a:spcPct val="100000"/>
              </a:lnSpc>
              <a:spcBef>
                <a:spcPts val="241"/>
              </a:spcBef>
              <a:tabLst>
                <a:tab algn="l" pos="0"/>
              </a:tabLst>
            </a:pPr>
            <a:endParaRPr b="0" lang="de-DE" sz="2400" spc="-1" strike="noStrike">
              <a:solidFill>
                <a:srgbClr val="000000"/>
              </a:solidFill>
              <a:latin typeface="Arial"/>
            </a:endParaRPr>
          </a:p>
          <a:p>
            <a:pPr algn="ctr" defTabSz="914400">
              <a:lnSpc>
                <a:spcPct val="100000"/>
              </a:lnSpc>
              <a:spcBef>
                <a:spcPts val="241"/>
              </a:spcBef>
              <a:tabLst>
                <a:tab algn="l" pos="0"/>
              </a:tabLst>
            </a:pPr>
            <a:endParaRPr b="0" lang="de-DE"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de-DE"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M.A. Theresa Sommer</a:t>
            </a:r>
            <a:endParaRPr b="0" lang="de-DE"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de-D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18"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de-DE" sz="1800" spc="-1" strike="noStrike">
              <a:solidFill>
                <a:srgbClr val="000000"/>
              </a:solidFill>
              <a:latin typeface="Arial"/>
            </a:endParaRPr>
          </a:p>
        </p:txBody>
      </p:sp>
      <p:sp>
        <p:nvSpPr>
          <p:cNvPr id="119"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
        <p:nvSpPr>
          <p:cNvPr id="120" name="CustomShape 4"/>
          <p:cNvSpPr/>
          <p:nvPr/>
        </p:nvSpPr>
        <p:spPr>
          <a:xfrm>
            <a:off x="360720" y="2286000"/>
            <a:ext cx="10786680" cy="1546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1" name="CustomShape 5"/>
          <p:cNvSpPr/>
          <p:nvPr/>
        </p:nvSpPr>
        <p:spPr>
          <a:xfrm>
            <a:off x="263520" y="6492240"/>
            <a:ext cx="1079244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
        <p:nvSpPr>
          <p:cNvPr id="122" name="CustomShape 6"/>
          <p:cNvSpPr/>
          <p:nvPr/>
        </p:nvSpPr>
        <p:spPr>
          <a:xfrm>
            <a:off x="365760" y="4297680"/>
            <a:ext cx="10786680" cy="1546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24"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de-DE" sz="1800" spc="-1" strike="noStrike">
              <a:solidFill>
                <a:srgbClr val="000000"/>
              </a:solidFill>
              <a:latin typeface="Arial"/>
            </a:endParaRPr>
          </a:p>
        </p:txBody>
      </p:sp>
      <p:sp>
        <p:nvSpPr>
          <p:cNvPr id="125"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Climate</a:t>
            </a:r>
            <a:endParaRPr b="0" lang="de-DE" sz="2200" spc="-1" strike="noStrike">
              <a:solidFill>
                <a:srgbClr val="000000"/>
              </a:solidFill>
              <a:latin typeface="Arial"/>
            </a:endParaRPr>
          </a:p>
        </p:txBody>
      </p:sp>
      <p:sp>
        <p:nvSpPr>
          <p:cNvPr id="126" name="CustomShape 4"/>
          <p:cNvSpPr/>
          <p:nvPr/>
        </p:nvSpPr>
        <p:spPr>
          <a:xfrm>
            <a:off x="263520" y="6492240"/>
            <a:ext cx="1079244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
        <p:nvSpPr>
          <p:cNvPr id="127" name="CustomShape 5"/>
          <p:cNvSpPr/>
          <p:nvPr/>
        </p:nvSpPr>
        <p:spPr>
          <a:xfrm>
            <a:off x="360720" y="329184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29"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de-DE" sz="1800" spc="-1" strike="noStrike">
              <a:solidFill>
                <a:srgbClr val="000000"/>
              </a:solidFill>
              <a:latin typeface="Arial"/>
            </a:endParaRPr>
          </a:p>
        </p:txBody>
      </p:sp>
      <p:sp>
        <p:nvSpPr>
          <p:cNvPr id="130"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Climate Change</a:t>
            </a:r>
            <a:endParaRPr b="0" lang="de-DE" sz="2200" spc="-1" strike="noStrike">
              <a:solidFill>
                <a:srgbClr val="000000"/>
              </a:solidFill>
              <a:latin typeface="Arial"/>
            </a:endParaRPr>
          </a:p>
        </p:txBody>
      </p:sp>
      <p:sp>
        <p:nvSpPr>
          <p:cNvPr id="131" name="CustomShape 4"/>
          <p:cNvSpPr/>
          <p:nvPr/>
        </p:nvSpPr>
        <p:spPr>
          <a:xfrm>
            <a:off x="360720" y="329184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32" name="CustomShape 5"/>
          <p:cNvSpPr/>
          <p:nvPr/>
        </p:nvSpPr>
        <p:spPr>
          <a:xfrm>
            <a:off x="263520" y="649224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34"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Effect</a:t>
            </a:r>
            <a:endParaRPr b="0" lang="de-DE" sz="2200" spc="-1" strike="noStrike">
              <a:solidFill>
                <a:srgbClr val="000000"/>
              </a:solidFill>
              <a:latin typeface="Arial"/>
            </a:endParaRPr>
          </a:p>
        </p:txBody>
      </p:sp>
      <p:pic>
        <p:nvPicPr>
          <p:cNvPr id="135" name="Grafik 123" descr=""/>
          <p:cNvPicPr/>
          <p:nvPr/>
        </p:nvPicPr>
        <p:blipFill>
          <a:blip r:embed="rId1"/>
          <a:stretch/>
        </p:blipFill>
        <p:spPr>
          <a:xfrm>
            <a:off x="1920240" y="1575720"/>
            <a:ext cx="8101440" cy="4908240"/>
          </a:xfrm>
          <a:prstGeom prst="rect">
            <a:avLst/>
          </a:prstGeom>
          <a:ln w="0">
            <a:noFill/>
          </a:ln>
        </p:spPr>
      </p:pic>
      <p:sp>
        <p:nvSpPr>
          <p:cNvPr id="136" name="CustomShape 3"/>
          <p:cNvSpPr/>
          <p:nvPr/>
        </p:nvSpPr>
        <p:spPr>
          <a:xfrm>
            <a:off x="263520" y="6492240"/>
            <a:ext cx="10518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38"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39" name="CustomShape 3"/>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40" name="CustomShape 4"/>
          <p:cNvSpPr/>
          <p:nvPr/>
        </p:nvSpPr>
        <p:spPr>
          <a:xfrm>
            <a:off x="361080" y="2286000"/>
            <a:ext cx="10786680" cy="3375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1" name="CustomShape 5"/>
          <p:cNvSpPr/>
          <p:nvPr/>
        </p:nvSpPr>
        <p:spPr>
          <a:xfrm>
            <a:off x="263520" y="649224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43"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44" name="CustomShape 3"/>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45" name="CustomShape 4"/>
          <p:cNvSpPr/>
          <p:nvPr/>
        </p:nvSpPr>
        <p:spPr>
          <a:xfrm>
            <a:off x="361080" y="2286000"/>
            <a:ext cx="10786680" cy="3375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6" name="CustomShape 5"/>
          <p:cNvSpPr/>
          <p:nvPr/>
        </p:nvSpPr>
        <p:spPr>
          <a:xfrm>
            <a:off x="263520" y="649224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48"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49" name="CustomShape 3"/>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50" name="CustomShape 4"/>
          <p:cNvSpPr/>
          <p:nvPr/>
        </p:nvSpPr>
        <p:spPr>
          <a:xfrm>
            <a:off x="361080" y="2286000"/>
            <a:ext cx="10786680" cy="3375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51" name="CustomShape 5"/>
          <p:cNvSpPr/>
          <p:nvPr/>
        </p:nvSpPr>
        <p:spPr>
          <a:xfrm>
            <a:off x="263520" y="649224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53"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 – Earth Energy Budget</a:t>
            </a:r>
            <a:endParaRPr b="0" lang="de-DE" sz="2200" spc="-1" strike="noStrike">
              <a:solidFill>
                <a:srgbClr val="000000"/>
              </a:solidFill>
              <a:latin typeface="Arial"/>
            </a:endParaRPr>
          </a:p>
        </p:txBody>
      </p:sp>
      <p:pic>
        <p:nvPicPr>
          <p:cNvPr id="154" name="Grafik 142" descr=""/>
          <p:cNvPicPr/>
          <p:nvPr/>
        </p:nvPicPr>
        <p:blipFill>
          <a:blip r:embed="rId1"/>
          <a:stretch/>
        </p:blipFill>
        <p:spPr>
          <a:xfrm>
            <a:off x="2709720" y="1554480"/>
            <a:ext cx="6426000" cy="4963680"/>
          </a:xfrm>
          <a:prstGeom prst="rect">
            <a:avLst/>
          </a:prstGeom>
          <a:ln w="0">
            <a:noFill/>
          </a:ln>
        </p:spPr>
      </p:pic>
      <p:sp>
        <p:nvSpPr>
          <p:cNvPr id="155" name="CustomShape 3"/>
          <p:cNvSpPr/>
          <p:nvPr/>
        </p:nvSpPr>
        <p:spPr>
          <a:xfrm>
            <a:off x="9950040" y="911520"/>
            <a:ext cx="508680" cy="4885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56" name="CustomShape 4"/>
          <p:cNvSpPr/>
          <p:nvPr/>
        </p:nvSpPr>
        <p:spPr>
          <a:xfrm>
            <a:off x="263520" y="6492240"/>
            <a:ext cx="105181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58"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 – Annual Mean Global Temperatures (1850-2018)</a:t>
            </a:r>
            <a:endParaRPr b="0" lang="de-DE" sz="2200" spc="-1" strike="noStrike">
              <a:solidFill>
                <a:srgbClr val="000000"/>
              </a:solidFill>
              <a:latin typeface="Arial"/>
            </a:endParaRPr>
          </a:p>
        </p:txBody>
      </p:sp>
      <p:pic>
        <p:nvPicPr>
          <p:cNvPr id="159" name="Grafik 147" descr=""/>
          <p:cNvPicPr/>
          <p:nvPr/>
        </p:nvPicPr>
        <p:blipFill>
          <a:blip r:embed="rId1"/>
          <a:stretch/>
        </p:blipFill>
        <p:spPr>
          <a:xfrm>
            <a:off x="269640" y="1828800"/>
            <a:ext cx="10969200" cy="4106520"/>
          </a:xfrm>
          <a:prstGeom prst="rect">
            <a:avLst/>
          </a:prstGeom>
          <a:ln w="0">
            <a:noFill/>
          </a:ln>
        </p:spPr>
      </p:pic>
      <p:sp>
        <p:nvSpPr>
          <p:cNvPr id="160" name="CustomShape 3"/>
          <p:cNvSpPr/>
          <p:nvPr/>
        </p:nvSpPr>
        <p:spPr>
          <a:xfrm>
            <a:off x="263520" y="6492240"/>
            <a:ext cx="10518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161" name="CustomShape 4"/>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63"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de-DE" sz="1800" spc="-1" strike="noStrike">
              <a:solidFill>
                <a:srgbClr val="000000"/>
              </a:solidFill>
              <a:latin typeface="Arial"/>
            </a:endParaRPr>
          </a:p>
        </p:txBody>
      </p:sp>
      <p:sp>
        <p:nvSpPr>
          <p:cNvPr id="164"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Gases (GHG)</a:t>
            </a:r>
            <a:endParaRPr b="0" lang="de-DE" sz="2200" spc="-1" strike="noStrike">
              <a:solidFill>
                <a:srgbClr val="000000"/>
              </a:solidFill>
              <a:latin typeface="Arial"/>
            </a:endParaRPr>
          </a:p>
        </p:txBody>
      </p:sp>
      <p:sp>
        <p:nvSpPr>
          <p:cNvPr id="165" name="CustomShape 4"/>
          <p:cNvSpPr/>
          <p:nvPr/>
        </p:nvSpPr>
        <p:spPr>
          <a:xfrm>
            <a:off x="360720" y="2743200"/>
            <a:ext cx="10786680" cy="2369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66" name="CustomShape 5"/>
          <p:cNvSpPr/>
          <p:nvPr/>
        </p:nvSpPr>
        <p:spPr>
          <a:xfrm>
            <a:off x="263520" y="6126480"/>
            <a:ext cx="10792440" cy="639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de-DE" sz="2400" spc="-1" strike="noStrike">
              <a:solidFill>
                <a:srgbClr val="000000"/>
              </a:solidFill>
              <a:latin typeface="Arial"/>
            </a:endParaRPr>
          </a:p>
        </p:txBody>
      </p:sp>
      <p:sp>
        <p:nvSpPr>
          <p:cNvPr id="95"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68"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de-DE" sz="1800" spc="-1" strike="noStrike">
              <a:solidFill>
                <a:srgbClr val="000000"/>
              </a:solidFill>
              <a:latin typeface="Arial"/>
            </a:endParaRPr>
          </a:p>
        </p:txBody>
      </p:sp>
      <p:sp>
        <p:nvSpPr>
          <p:cNvPr id="169"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Gases (GHG)</a:t>
            </a:r>
            <a:endParaRPr b="0" lang="de-DE" sz="2200" spc="-1" strike="noStrike">
              <a:solidFill>
                <a:srgbClr val="000000"/>
              </a:solidFill>
              <a:latin typeface="Arial"/>
            </a:endParaRPr>
          </a:p>
        </p:txBody>
      </p:sp>
      <p:sp>
        <p:nvSpPr>
          <p:cNvPr id="170" name="CustomShape 4"/>
          <p:cNvSpPr/>
          <p:nvPr/>
        </p:nvSpPr>
        <p:spPr>
          <a:xfrm>
            <a:off x="360720" y="2743200"/>
            <a:ext cx="10786680" cy="2369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71" name="CustomShape 5"/>
          <p:cNvSpPr/>
          <p:nvPr/>
        </p:nvSpPr>
        <p:spPr>
          <a:xfrm>
            <a:off x="263520" y="6126480"/>
            <a:ext cx="10792440" cy="639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73"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Cumulative CO2 Emissions (1850 – 2021) </a:t>
            </a:r>
            <a:endParaRPr b="0" lang="de-DE" sz="2200" spc="-1" strike="noStrike">
              <a:solidFill>
                <a:srgbClr val="000000"/>
              </a:solidFill>
              <a:latin typeface="Arial"/>
            </a:endParaRPr>
          </a:p>
        </p:txBody>
      </p:sp>
      <p:sp>
        <p:nvSpPr>
          <p:cNvPr id="174" name="CustomShape 3"/>
          <p:cNvSpPr/>
          <p:nvPr/>
        </p:nvSpPr>
        <p:spPr>
          <a:xfrm>
            <a:off x="263520" y="6492240"/>
            <a:ext cx="10518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75" name="Grafik 163" descr=""/>
          <p:cNvPicPr/>
          <p:nvPr/>
        </p:nvPicPr>
        <p:blipFill>
          <a:blip r:embed="rId2"/>
          <a:stretch/>
        </p:blipFill>
        <p:spPr>
          <a:xfrm>
            <a:off x="1645920" y="1720800"/>
            <a:ext cx="8313120" cy="46724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77"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CO2 Emissions per Capita (2019)</a:t>
            </a:r>
            <a:endParaRPr b="0" lang="de-DE" sz="2200" spc="-1" strike="noStrike">
              <a:solidFill>
                <a:srgbClr val="000000"/>
              </a:solidFill>
              <a:latin typeface="Arial"/>
            </a:endParaRPr>
          </a:p>
        </p:txBody>
      </p:sp>
      <p:sp>
        <p:nvSpPr>
          <p:cNvPr id="178" name="CustomShape 3"/>
          <p:cNvSpPr/>
          <p:nvPr/>
        </p:nvSpPr>
        <p:spPr>
          <a:xfrm>
            <a:off x="263520" y="6492240"/>
            <a:ext cx="10518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79" name="Grafik 167" descr=""/>
          <p:cNvPicPr/>
          <p:nvPr/>
        </p:nvPicPr>
        <p:blipFill>
          <a:blip r:embed="rId2"/>
          <a:stretch/>
        </p:blipFill>
        <p:spPr>
          <a:xfrm>
            <a:off x="1920240" y="1681920"/>
            <a:ext cx="7215840" cy="48024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81"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CO2 Concentration over the last 800,000 Years</a:t>
            </a:r>
            <a:endParaRPr b="0" lang="de-DE" sz="2200" spc="-1" strike="noStrike">
              <a:solidFill>
                <a:srgbClr val="000000"/>
              </a:solidFill>
              <a:latin typeface="Arial"/>
            </a:endParaRPr>
          </a:p>
        </p:txBody>
      </p:sp>
      <p:sp>
        <p:nvSpPr>
          <p:cNvPr id="182" name="CustomShape 3"/>
          <p:cNvSpPr/>
          <p:nvPr/>
        </p:nvSpPr>
        <p:spPr>
          <a:xfrm>
            <a:off x="263520" y="6492240"/>
            <a:ext cx="10518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83" name="Grafik 171" descr=""/>
          <p:cNvPicPr/>
          <p:nvPr/>
        </p:nvPicPr>
        <p:blipFill>
          <a:blip r:embed="rId2"/>
          <a:stretch/>
        </p:blipFill>
        <p:spPr>
          <a:xfrm>
            <a:off x="2193840" y="1643400"/>
            <a:ext cx="7125120" cy="4809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85"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de-DE" sz="1800" spc="-1" strike="noStrike">
              <a:solidFill>
                <a:srgbClr val="000000"/>
              </a:solidFill>
              <a:latin typeface="Arial"/>
            </a:endParaRPr>
          </a:p>
        </p:txBody>
      </p:sp>
      <p:sp>
        <p:nvSpPr>
          <p:cNvPr id="186"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Feedback (Effects)</a:t>
            </a:r>
            <a:endParaRPr b="0" lang="de-DE" sz="2200" spc="-1" strike="noStrike">
              <a:solidFill>
                <a:srgbClr val="000000"/>
              </a:solidFill>
              <a:latin typeface="Arial"/>
            </a:endParaRPr>
          </a:p>
        </p:txBody>
      </p:sp>
      <p:sp>
        <p:nvSpPr>
          <p:cNvPr id="187" name="CustomShape 4"/>
          <p:cNvSpPr/>
          <p:nvPr/>
        </p:nvSpPr>
        <p:spPr>
          <a:xfrm>
            <a:off x="361080" y="329220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88" name="CustomShape 5"/>
          <p:cNvSpPr/>
          <p:nvPr/>
        </p:nvSpPr>
        <p:spPr>
          <a:xfrm>
            <a:off x="263520" y="649224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90"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Ice-Albedo effect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91"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pic>
        <p:nvPicPr>
          <p:cNvPr id="192" name="Grafik 180" descr=""/>
          <p:cNvPicPr/>
          <p:nvPr/>
        </p:nvPicPr>
        <p:blipFill>
          <a:blip r:embed="rId1"/>
          <a:stretch/>
        </p:blipFill>
        <p:spPr>
          <a:xfrm>
            <a:off x="7218000" y="2194560"/>
            <a:ext cx="3568320" cy="2375640"/>
          </a:xfrm>
          <a:prstGeom prst="rect">
            <a:avLst/>
          </a:prstGeom>
          <a:ln w="0">
            <a:noFill/>
          </a:ln>
        </p:spPr>
      </p:pic>
      <p:sp>
        <p:nvSpPr>
          <p:cNvPr id="193" name="CustomShape 4"/>
          <p:cNvSpPr/>
          <p:nvPr/>
        </p:nvSpPr>
        <p:spPr>
          <a:xfrm>
            <a:off x="274320" y="6492240"/>
            <a:ext cx="77734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Bruce Detorres – https://www.flickr.com/photos/brucedetorres/49352689768 – Public Domain.</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95"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96"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
        <p:nvSpPr>
          <p:cNvPr id="197" name="CustomShape 4"/>
          <p:cNvSpPr/>
          <p:nvPr/>
        </p:nvSpPr>
        <p:spPr>
          <a:xfrm>
            <a:off x="1188720" y="5029200"/>
            <a:ext cx="4568400" cy="598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Arial"/>
                <a:ea typeface="DejaVu Sans"/>
              </a:rPr>
              <a:t>Albedo: Measure of the diffuse reflection of solar radiation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99"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200"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
        <p:nvSpPr>
          <p:cNvPr id="201" name="CustomShape 4"/>
          <p:cNvSpPr/>
          <p:nvPr/>
        </p:nvSpPr>
        <p:spPr>
          <a:xfrm>
            <a:off x="8138160" y="1280160"/>
            <a:ext cx="1733760" cy="164232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Melting ice</a:t>
            </a:r>
            <a:endParaRPr b="0" lang="de-DE" sz="1800" spc="-1" strike="noStrike">
              <a:solidFill>
                <a:srgbClr val="000000"/>
              </a:solidFill>
              <a:latin typeface="Arial"/>
            </a:endParaRPr>
          </a:p>
        </p:txBody>
      </p:sp>
      <p:sp>
        <p:nvSpPr>
          <p:cNvPr id="202" name="CustomShape 5"/>
          <p:cNvSpPr/>
          <p:nvPr/>
        </p:nvSpPr>
        <p:spPr>
          <a:xfrm>
            <a:off x="6583680" y="3566160"/>
            <a:ext cx="1733760" cy="164232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Increase in </a:t>
            </a:r>
            <a:endParaRPr b="0" lang="de-DE" sz="1800" spc="-1" strike="noStrike">
              <a:solidFill>
                <a:srgbClr val="000000"/>
              </a:solidFill>
              <a:latin typeface="Arial"/>
            </a:endParaRPr>
          </a:p>
          <a:p>
            <a:pPr algn="ctr" defTabSz="914400">
              <a:lnSpc>
                <a:spcPct val="100000"/>
              </a:lnSpc>
            </a:pPr>
            <a:r>
              <a:rPr b="0" lang="en-US" sz="1800" spc="-1" strike="noStrike">
                <a:solidFill>
                  <a:srgbClr val="ffffff"/>
                </a:solidFill>
                <a:latin typeface="Arial"/>
                <a:ea typeface="DejaVu Sans"/>
              </a:rPr>
              <a:t>absorbed solar</a:t>
            </a:r>
            <a:endParaRPr b="0" lang="de-DE" sz="1800" spc="-1" strike="noStrike">
              <a:solidFill>
                <a:srgbClr val="000000"/>
              </a:solidFill>
              <a:latin typeface="Arial"/>
            </a:endParaRPr>
          </a:p>
          <a:p>
            <a:pPr algn="ctr" defTabSz="914400">
              <a:lnSpc>
                <a:spcPct val="100000"/>
              </a:lnSpc>
            </a:pPr>
            <a:r>
              <a:rPr b="0" lang="en-US" sz="1800" spc="-1" strike="noStrike">
                <a:solidFill>
                  <a:srgbClr val="ffffff"/>
                </a:solidFill>
                <a:latin typeface="Arial"/>
                <a:ea typeface="DejaVu Sans"/>
              </a:rPr>
              <a:t>radiation</a:t>
            </a:r>
            <a:endParaRPr b="0" lang="de-DE" sz="1800" spc="-1" strike="noStrike">
              <a:solidFill>
                <a:srgbClr val="000000"/>
              </a:solidFill>
              <a:latin typeface="Arial"/>
            </a:endParaRPr>
          </a:p>
        </p:txBody>
      </p:sp>
      <p:sp>
        <p:nvSpPr>
          <p:cNvPr id="203" name="CustomShape 6"/>
          <p:cNvSpPr/>
          <p:nvPr/>
        </p:nvSpPr>
        <p:spPr>
          <a:xfrm>
            <a:off x="9601200" y="3566160"/>
            <a:ext cx="1733760" cy="164232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Lower Albedo</a:t>
            </a:r>
            <a:endParaRPr b="0" lang="de-DE" sz="1800" spc="-1" strike="noStrike">
              <a:solidFill>
                <a:srgbClr val="000000"/>
              </a:solidFill>
              <a:latin typeface="Arial"/>
            </a:endParaRPr>
          </a:p>
        </p:txBody>
      </p:sp>
      <p:sp>
        <p:nvSpPr>
          <p:cNvPr id="204" name="CustomShape 7"/>
          <p:cNvSpPr/>
          <p:nvPr/>
        </p:nvSpPr>
        <p:spPr>
          <a:xfrm rot="18335400">
            <a:off x="7873560" y="3143160"/>
            <a:ext cx="717840" cy="362160"/>
          </a:xfrm>
          <a:custGeom>
            <a:avLst/>
            <a:gdLst>
              <a:gd name="textAreaLeft" fmla="*/ 0 w 717840"/>
              <a:gd name="textAreaRight" fmla="*/ 719640 w 717840"/>
              <a:gd name="textAreaTop" fmla="*/ 0 h 362160"/>
              <a:gd name="textAreaBottom" fmla="*/ 363960 h 362160"/>
            </a:gdLst>
            <a:ah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5" name="CustomShape 8"/>
          <p:cNvSpPr/>
          <p:nvPr/>
        </p:nvSpPr>
        <p:spPr>
          <a:xfrm rot="13432800">
            <a:off x="9534600" y="3038400"/>
            <a:ext cx="725040" cy="362160"/>
          </a:xfrm>
          <a:custGeom>
            <a:avLst/>
            <a:gdLst>
              <a:gd name="textAreaLeft" fmla="*/ 0 w 725040"/>
              <a:gd name="textAreaRight" fmla="*/ 726840 w 725040"/>
              <a:gd name="textAreaTop" fmla="*/ 0 h 362160"/>
              <a:gd name="textAreaBottom" fmla="*/ 363960 h 362160"/>
            </a:gdLst>
            <a:ah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6" name="CustomShape 9"/>
          <p:cNvSpPr/>
          <p:nvPr/>
        </p:nvSpPr>
        <p:spPr>
          <a:xfrm rot="12000">
            <a:off x="8595720" y="4190040"/>
            <a:ext cx="733320" cy="362160"/>
          </a:xfrm>
          <a:custGeom>
            <a:avLst/>
            <a:gdLst>
              <a:gd name="textAreaLeft" fmla="*/ 0 w 733320"/>
              <a:gd name="textAreaRight" fmla="*/ 735120 w 733320"/>
              <a:gd name="textAreaTop" fmla="*/ 0 h 362160"/>
              <a:gd name="textAreaBottom" fmla="*/ 363960 h 362160"/>
            </a:gdLst>
            <a:ah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7" name="CustomShape 10"/>
          <p:cNvSpPr/>
          <p:nvPr/>
        </p:nvSpPr>
        <p:spPr>
          <a:xfrm>
            <a:off x="1188720" y="5029200"/>
            <a:ext cx="4568400" cy="598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Arial"/>
                <a:ea typeface="DejaVu Sans"/>
              </a:rPr>
              <a:t>Albedo: Measure of the diffuse reflection of solar radiation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9"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210"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2"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213"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52"/>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E01 – Waste Produced in a Week</a:t>
            </a:r>
            <a:endParaRPr b="0" lang="de-DE" sz="3000" spc="-1" strike="noStrike">
              <a:solidFill>
                <a:srgbClr val="000000"/>
              </a:solidFill>
              <a:latin typeface="Arial"/>
            </a:endParaRPr>
          </a:p>
        </p:txBody>
      </p:sp>
      <p:sp>
        <p:nvSpPr>
          <p:cNvPr id="97" name="CustomShape 53"/>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5"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de-DE" sz="1800" spc="-1" strike="noStrike">
              <a:solidFill>
                <a:srgbClr val="000000"/>
              </a:solidFill>
              <a:latin typeface="Arial"/>
            </a:endParaRPr>
          </a:p>
        </p:txBody>
      </p:sp>
      <p:sp>
        <p:nvSpPr>
          <p:cNvPr id="216"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8"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de-DE" sz="1800" spc="-1" strike="noStrike">
              <a:solidFill>
                <a:srgbClr val="000000"/>
              </a:solidFill>
              <a:latin typeface="Arial"/>
            </a:endParaRPr>
          </a:p>
          <a:p>
            <a:pPr marL="360" algn="ctr" defTabSz="914400">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p:txBody>
      </p:sp>
      <p:sp>
        <p:nvSpPr>
          <p:cNvPr id="219"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a:t>
            </a:r>
            <a:endParaRPr b="0" lang="de-DE" sz="2200" spc="-1" strike="noStrike">
              <a:solidFill>
                <a:srgbClr val="000000"/>
              </a:solidFill>
              <a:latin typeface="Arial"/>
            </a:endParaRPr>
          </a:p>
        </p:txBody>
      </p:sp>
      <p:sp>
        <p:nvSpPr>
          <p:cNvPr id="220" name="CustomShape 4"/>
          <p:cNvSpPr/>
          <p:nvPr/>
        </p:nvSpPr>
        <p:spPr>
          <a:xfrm>
            <a:off x="335520" y="310896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21" name="CustomShape 5"/>
          <p:cNvSpPr/>
          <p:nvPr/>
        </p:nvSpPr>
        <p:spPr>
          <a:xfrm>
            <a:off x="270720" y="632268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23"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Origins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25"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de-DE" sz="1800" spc="-1" strike="noStrike">
              <a:solidFill>
                <a:srgbClr val="000000"/>
              </a:solidFill>
              <a:latin typeface="Arial"/>
            </a:endParaRPr>
          </a:p>
        </p:txBody>
      </p:sp>
      <p:sp>
        <p:nvSpPr>
          <p:cNvPr id="226"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Origins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28" name="CustomShape 2"/>
          <p:cNvSpPr/>
          <p:nvPr/>
        </p:nvSpPr>
        <p:spPr>
          <a:xfrm>
            <a:off x="336240" y="1600920"/>
            <a:ext cx="10855440" cy="387504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defTabSz="914400">
              <a:lnSpc>
                <a:spcPct val="100000"/>
              </a:lnSpc>
            </a:pPr>
            <a:endParaRPr b="0" lang="de-DE" sz="2000" spc="-1" strike="noStrike">
              <a:solidFill>
                <a:srgbClr val="000000"/>
              </a:solidFill>
              <a:latin typeface="Arial"/>
            </a:endParaRPr>
          </a:p>
        </p:txBody>
      </p:sp>
      <p:sp>
        <p:nvSpPr>
          <p:cNvPr id="229" name="CustomShape 3"/>
          <p:cNvSpPr/>
          <p:nvPr/>
        </p:nvSpPr>
        <p:spPr>
          <a:xfrm>
            <a:off x="270720" y="632268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30"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32" name="CustomShape 2"/>
          <p:cNvSpPr/>
          <p:nvPr/>
        </p:nvSpPr>
        <p:spPr>
          <a:xfrm>
            <a:off x="336240" y="1600920"/>
            <a:ext cx="10855440" cy="387504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defTabSz="914400">
              <a:lnSpc>
                <a:spcPct val="100000"/>
              </a:lnSpc>
            </a:pPr>
            <a:endParaRPr b="0" lang="de-DE" sz="2000" spc="-1" strike="noStrike">
              <a:solidFill>
                <a:srgbClr val="000000"/>
              </a:solidFill>
              <a:latin typeface="Arial"/>
            </a:endParaRPr>
          </a:p>
        </p:txBody>
      </p:sp>
      <p:sp>
        <p:nvSpPr>
          <p:cNvPr id="233" name="CustomShape 3"/>
          <p:cNvSpPr/>
          <p:nvPr/>
        </p:nvSpPr>
        <p:spPr>
          <a:xfrm>
            <a:off x="270720" y="632268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34" name="CustomShape 4"/>
          <p:cNvSpPr/>
          <p:nvPr/>
        </p:nvSpPr>
        <p:spPr>
          <a:xfrm>
            <a:off x="3566160" y="3017520"/>
            <a:ext cx="5022000" cy="273600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de-DE" sz="1400" spc="-1" strike="noStrike">
              <a:solidFill>
                <a:srgbClr val="000000"/>
              </a:solidFill>
              <a:latin typeface="Arial"/>
            </a:endParaRPr>
          </a:p>
        </p:txBody>
      </p:sp>
      <p:sp>
        <p:nvSpPr>
          <p:cNvPr id="235" name="CustomShape 5"/>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37" name="CustomShape 2"/>
          <p:cNvSpPr/>
          <p:nvPr/>
        </p:nvSpPr>
        <p:spPr>
          <a:xfrm>
            <a:off x="336240" y="1600920"/>
            <a:ext cx="10855440" cy="387504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defTabSz="914400">
              <a:lnSpc>
                <a:spcPct val="100000"/>
              </a:lnSpc>
            </a:pPr>
            <a:endParaRPr b="0" lang="de-DE" sz="2000" spc="-1" strike="noStrike">
              <a:solidFill>
                <a:srgbClr val="000000"/>
              </a:solidFill>
              <a:latin typeface="Arial"/>
            </a:endParaRPr>
          </a:p>
        </p:txBody>
      </p:sp>
      <p:sp>
        <p:nvSpPr>
          <p:cNvPr id="238" name="CustomShape 3"/>
          <p:cNvSpPr/>
          <p:nvPr/>
        </p:nvSpPr>
        <p:spPr>
          <a:xfrm>
            <a:off x="270720" y="632268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39" name="CustomShape 4"/>
          <p:cNvSpPr/>
          <p:nvPr/>
        </p:nvSpPr>
        <p:spPr>
          <a:xfrm>
            <a:off x="3566160" y="3017520"/>
            <a:ext cx="5022000" cy="273600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de-DE" sz="1400" spc="-1" strike="noStrike">
              <a:solidFill>
                <a:srgbClr val="000000"/>
              </a:solidFill>
              <a:latin typeface="Arial"/>
            </a:endParaRPr>
          </a:p>
        </p:txBody>
      </p:sp>
      <p:sp>
        <p:nvSpPr>
          <p:cNvPr id="240" name="CustomShape 5"/>
          <p:cNvSpPr/>
          <p:nvPr/>
        </p:nvSpPr>
        <p:spPr>
          <a:xfrm>
            <a:off x="2743200" y="5760720"/>
            <a:ext cx="5387760" cy="8510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de-DE" sz="1400" spc="-1" strike="noStrike">
              <a:solidFill>
                <a:srgbClr val="000000"/>
              </a:solidFill>
              <a:latin typeface="Arial"/>
            </a:endParaRPr>
          </a:p>
        </p:txBody>
      </p:sp>
      <p:sp>
        <p:nvSpPr>
          <p:cNvPr id="241" name="CustomShape 6"/>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56"/>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43" name="CustomShape 15"/>
          <p:cNvSpPr/>
          <p:nvPr/>
        </p:nvSpPr>
        <p:spPr>
          <a:xfrm>
            <a:off x="865440" y="2859120"/>
            <a:ext cx="9916560" cy="1868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de-DE" sz="2800" spc="-1" strike="noStrike">
              <a:solidFill>
                <a:srgbClr val="000000"/>
              </a:solidFill>
              <a:latin typeface="Arial"/>
            </a:endParaRPr>
          </a:p>
        </p:txBody>
      </p:sp>
      <p:sp>
        <p:nvSpPr>
          <p:cNvPr id="244" name="CustomShape 16"/>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Problem already solved?</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59"/>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46" name="CustomShape 17"/>
          <p:cNvSpPr/>
          <p:nvPr/>
        </p:nvSpPr>
        <p:spPr>
          <a:xfrm>
            <a:off x="263520" y="6411600"/>
            <a:ext cx="64652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de-DE" sz="900" spc="-1" strike="noStrike">
              <a:solidFill>
                <a:srgbClr val="000000"/>
              </a:solidFill>
              <a:latin typeface="Arial"/>
            </a:endParaRPr>
          </a:p>
        </p:txBody>
      </p:sp>
      <p:sp>
        <p:nvSpPr>
          <p:cNvPr id="247" name="CustomShape 18"/>
          <p:cNvSpPr/>
          <p:nvPr/>
        </p:nvSpPr>
        <p:spPr>
          <a:xfrm>
            <a:off x="865440" y="1828800"/>
            <a:ext cx="9916560" cy="2898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de-DE" sz="2800" spc="-1" strike="noStrike">
              <a:solidFill>
                <a:srgbClr val="000000"/>
              </a:solidFill>
              <a:latin typeface="Arial"/>
            </a:endParaRPr>
          </a:p>
        </p:txBody>
      </p:sp>
      <p:sp>
        <p:nvSpPr>
          <p:cNvPr id="248" name="CustomShape 19"/>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Microsoft will be Carbon Negative by 2030</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63"/>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50" name="CustomShape 20"/>
          <p:cNvSpPr/>
          <p:nvPr/>
        </p:nvSpPr>
        <p:spPr>
          <a:xfrm>
            <a:off x="263520" y="6411600"/>
            <a:ext cx="75020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de-DE" sz="900" spc="-1" strike="noStrike">
              <a:solidFill>
                <a:srgbClr val="000000"/>
              </a:solidFill>
              <a:latin typeface="Arial"/>
            </a:endParaRPr>
          </a:p>
        </p:txBody>
      </p:sp>
      <p:sp>
        <p:nvSpPr>
          <p:cNvPr id="251" name="CustomShape 21"/>
          <p:cNvSpPr/>
          <p:nvPr/>
        </p:nvSpPr>
        <p:spPr>
          <a:xfrm>
            <a:off x="865440" y="1640160"/>
            <a:ext cx="9916560" cy="4509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de-DE" sz="2800" spc="-1" strike="noStrike">
              <a:solidFill>
                <a:srgbClr val="000000"/>
              </a:solidFill>
              <a:latin typeface="Arial"/>
            </a:endParaRPr>
          </a:p>
        </p:txBody>
      </p:sp>
      <p:sp>
        <p:nvSpPr>
          <p:cNvPr id="252" name="CustomShape 22"/>
          <p:cNvSpPr/>
          <p:nvPr/>
        </p:nvSpPr>
        <p:spPr>
          <a:xfrm>
            <a:off x="4241520" y="1828800"/>
            <a:ext cx="996120" cy="33660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defTabSz="914400">
              <a:lnSpc>
                <a:spcPct val="100000"/>
              </a:lnSpc>
            </a:pPr>
            <a:r>
              <a:rPr b="0" lang="en-US" sz="1000" spc="-1" strike="noStrike">
                <a:solidFill>
                  <a:srgbClr val="000000"/>
                </a:solidFill>
                <a:latin typeface="DejaVu Sans"/>
                <a:ea typeface="DejaVu Sans"/>
              </a:rPr>
              <a:t>July 2020</a:t>
            </a:r>
            <a:endParaRPr b="0" lang="de-DE" sz="1000" spc="-1" strike="noStrike">
              <a:solidFill>
                <a:srgbClr val="000000"/>
              </a:solidFill>
              <a:latin typeface="Arial"/>
            </a:endParaRPr>
          </a:p>
        </p:txBody>
      </p:sp>
      <p:sp>
        <p:nvSpPr>
          <p:cNvPr id="253" name="CustomShape 2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Apple will be Carbon Neutral by 2030</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54"/>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waste do you produce in a week?</a:t>
            </a:r>
            <a:endParaRPr b="0" lang="de-DE" sz="2400" spc="-1" strike="noStrike">
              <a:solidFill>
                <a:srgbClr val="000000"/>
              </a:solidFill>
              <a:latin typeface="Arial"/>
            </a:endParaRPr>
          </a:p>
        </p:txBody>
      </p:sp>
      <p:sp>
        <p:nvSpPr>
          <p:cNvPr id="99" name="CustomShape 55"/>
          <p:cNvSpPr/>
          <p:nvPr/>
        </p:nvSpPr>
        <p:spPr>
          <a:xfrm>
            <a:off x="39456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Results E01</a:t>
            </a:r>
            <a:endParaRPr b="0" lang="de-DE" sz="2200" spc="-1" strike="noStrike">
              <a:solidFill>
                <a:srgbClr val="000000"/>
              </a:solidFill>
              <a:latin typeface="Arial"/>
            </a:endParaRPr>
          </a:p>
        </p:txBody>
      </p:sp>
      <p:pic>
        <p:nvPicPr>
          <p:cNvPr id="100" name="Picture 1" descr=""/>
          <p:cNvPicPr/>
          <p:nvPr/>
        </p:nvPicPr>
        <p:blipFill>
          <a:blip r:embed="rId1"/>
          <a:stretch/>
        </p:blipFill>
        <p:spPr>
          <a:xfrm>
            <a:off x="207720" y="1779840"/>
            <a:ext cx="9997920" cy="47379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68"/>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55" name="CustomShape 24"/>
          <p:cNvSpPr/>
          <p:nvPr/>
        </p:nvSpPr>
        <p:spPr>
          <a:xfrm>
            <a:off x="263520" y="6411600"/>
            <a:ext cx="75020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de-DE" sz="900" spc="-1" strike="noStrike">
              <a:solidFill>
                <a:srgbClr val="000000"/>
              </a:solidFill>
              <a:latin typeface="Arial"/>
            </a:endParaRPr>
          </a:p>
        </p:txBody>
      </p:sp>
      <p:sp>
        <p:nvSpPr>
          <p:cNvPr id="256" name="CustomShape 25"/>
          <p:cNvSpPr/>
          <p:nvPr/>
        </p:nvSpPr>
        <p:spPr>
          <a:xfrm>
            <a:off x="335520" y="1268640"/>
            <a:ext cx="10737720" cy="5025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endParaRPr b="0" lang="de-DE" sz="1800" spc="-1" strike="noStrike">
              <a:solidFill>
                <a:srgbClr val="000000"/>
              </a:solidFill>
              <a:latin typeface="Arial"/>
            </a:endParaRPr>
          </a:p>
          <a:p>
            <a:pPr marL="360" algn="ctr" defTabSz="914400">
              <a:lnSpc>
                <a:spcPct val="100000"/>
              </a:lnSpc>
              <a:spcBef>
                <a:spcPts val="360"/>
              </a:spcBef>
            </a:pPr>
            <a:endParaRPr b="0" lang="de-DE" sz="1800" spc="-1" strike="noStrike">
              <a:solidFill>
                <a:srgbClr val="000000"/>
              </a:solidFill>
              <a:latin typeface="Arial"/>
            </a:endParaRPr>
          </a:p>
          <a:p>
            <a:pPr marL="360" algn="ctr" defTabSz="914400">
              <a:lnSpc>
                <a:spcPct val="100000"/>
              </a:lnSpc>
              <a:spcBef>
                <a:spcPts val="360"/>
              </a:spcBef>
            </a:pPr>
            <a:endParaRPr b="0" lang="de-DE" sz="1800" spc="-1" strike="noStrike">
              <a:solidFill>
                <a:srgbClr val="000000"/>
              </a:solidFill>
              <a:latin typeface="Arial"/>
            </a:endParaRPr>
          </a:p>
          <a:p>
            <a:pPr marL="360" algn="ctr" defTabSz="914400">
              <a:lnSpc>
                <a:spcPct val="100000"/>
              </a:lnSpc>
              <a:spcBef>
                <a:spcPts val="360"/>
              </a:spcBef>
            </a:pPr>
            <a:endParaRPr b="0" lang="de-DE" sz="1800" spc="-1" strike="noStrike">
              <a:solidFill>
                <a:srgbClr val="000000"/>
              </a:solidFill>
              <a:latin typeface="Arial"/>
            </a:endParaRPr>
          </a:p>
          <a:p>
            <a:pPr marL="360" algn="ctr" defTabSz="914400">
              <a:lnSpc>
                <a:spcPct val="100000"/>
              </a:lnSpc>
              <a:spcBef>
                <a:spcPts val="360"/>
              </a:spcBef>
            </a:pPr>
            <a:endParaRPr b="0" lang="de-DE" sz="1800" spc="-1" strike="noStrike">
              <a:solidFill>
                <a:srgbClr val="000000"/>
              </a:solidFill>
              <a:latin typeface="Arial"/>
            </a:endParaRPr>
          </a:p>
        </p:txBody>
      </p:sp>
      <p:sp>
        <p:nvSpPr>
          <p:cNvPr id="257" name="CustomShape 26"/>
          <p:cNvSpPr/>
          <p:nvPr/>
        </p:nvSpPr>
        <p:spPr>
          <a:xfrm>
            <a:off x="335520" y="1600200"/>
            <a:ext cx="10855440" cy="1132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de-DE" sz="2000" spc="-1" strike="noStrike">
              <a:solidFill>
                <a:srgbClr val="000000"/>
              </a:solidFill>
              <a:latin typeface="Arial"/>
            </a:endParaRPr>
          </a:p>
        </p:txBody>
      </p:sp>
      <p:sp>
        <p:nvSpPr>
          <p:cNvPr id="258" name="CustomShape 27"/>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Polestar – 2030 Climate-neutral Car</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73"/>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60" name="CustomShape 28"/>
          <p:cNvSpPr/>
          <p:nvPr/>
        </p:nvSpPr>
        <p:spPr>
          <a:xfrm>
            <a:off x="865440" y="3274200"/>
            <a:ext cx="9916560" cy="22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de-DE" sz="1800" spc="-1" strike="noStrike">
              <a:solidFill>
                <a:srgbClr val="000000"/>
              </a:solidFill>
              <a:latin typeface="Arial"/>
            </a:endParaRPr>
          </a:p>
        </p:txBody>
      </p:sp>
      <p:sp>
        <p:nvSpPr>
          <p:cNvPr id="261" name="CustomShape 29"/>
          <p:cNvSpPr/>
          <p:nvPr/>
        </p:nvSpPr>
        <p:spPr>
          <a:xfrm>
            <a:off x="335880" y="1600560"/>
            <a:ext cx="10855440" cy="1132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de-DE" sz="2000" spc="-1" strike="noStrike">
              <a:solidFill>
                <a:srgbClr val="000000"/>
              </a:solidFill>
              <a:latin typeface="Arial"/>
            </a:endParaRPr>
          </a:p>
        </p:txBody>
      </p:sp>
      <p:sp>
        <p:nvSpPr>
          <p:cNvPr id="262" name="CustomShape 30"/>
          <p:cNvSpPr/>
          <p:nvPr/>
        </p:nvSpPr>
        <p:spPr>
          <a:xfrm>
            <a:off x="263520" y="6411600"/>
            <a:ext cx="75020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de-DE" sz="900" spc="-1" strike="noStrike">
              <a:solidFill>
                <a:srgbClr val="000000"/>
              </a:solidFill>
              <a:latin typeface="Arial"/>
            </a:endParaRPr>
          </a:p>
        </p:txBody>
      </p:sp>
      <p:sp>
        <p:nvSpPr>
          <p:cNvPr id="263" name="CustomShape 31"/>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Polestar – 2030 Climate-neutral Car</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78"/>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65" name="CustomShape 32"/>
          <p:cNvSpPr/>
          <p:nvPr/>
        </p:nvSpPr>
        <p:spPr>
          <a:xfrm>
            <a:off x="335520" y="1268640"/>
            <a:ext cx="10737720" cy="5025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1" lang="en-US" sz="2800" spc="-1" strike="noStrike">
                <a:solidFill>
                  <a:srgbClr val="000000"/>
                </a:solidFill>
                <a:latin typeface="DejaVu Sans"/>
                <a:ea typeface="DejaVu Sans"/>
              </a:rPr>
              <a:t>It is not only about CO2…</a:t>
            </a:r>
            <a:endParaRPr b="0" lang="de-DE" sz="2800" spc="-1" strike="noStrike">
              <a:solidFill>
                <a:srgbClr val="000000"/>
              </a:solidFill>
              <a:latin typeface="Arial"/>
            </a:endParaRPr>
          </a:p>
          <a:p>
            <a:pPr marL="360" algn="ctr" defTabSz="914400">
              <a:lnSpc>
                <a:spcPct val="100000"/>
              </a:lnSpc>
              <a:spcBef>
                <a:spcPts val="360"/>
              </a:spcBef>
            </a:pPr>
            <a:endParaRPr b="0" lang="de-DE" sz="2800" spc="-1" strike="noStrike">
              <a:solidFill>
                <a:srgbClr val="000000"/>
              </a:solidFill>
              <a:latin typeface="Arial"/>
            </a:endParaRPr>
          </a:p>
        </p:txBody>
      </p:sp>
      <p:sp>
        <p:nvSpPr>
          <p:cNvPr id="266" name="CustomShape 33"/>
          <p:cNvSpPr/>
          <p:nvPr/>
        </p:nvSpPr>
        <p:spPr>
          <a:xfrm>
            <a:off x="865440" y="2859120"/>
            <a:ext cx="9916560" cy="1868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67" name="CustomShape 34"/>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Problem already solved?</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82"/>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69" name="CustomShape 35"/>
          <p:cNvSpPr/>
          <p:nvPr/>
        </p:nvSpPr>
        <p:spPr>
          <a:xfrm>
            <a:off x="263520" y="6411600"/>
            <a:ext cx="64652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https://www.ifixit.com/tablet-repairability</a:t>
            </a:r>
            <a:endParaRPr b="0" lang="de-DE" sz="900" spc="-1" strike="noStrike">
              <a:solidFill>
                <a:srgbClr val="000000"/>
              </a:solidFill>
              <a:latin typeface="Arial"/>
            </a:endParaRPr>
          </a:p>
        </p:txBody>
      </p:sp>
      <p:graphicFrame>
        <p:nvGraphicFramePr>
          <p:cNvPr id="270" name="Table 2"/>
          <p:cNvGraphicFramePr/>
          <p:nvPr/>
        </p:nvGraphicFramePr>
        <p:xfrm>
          <a:off x="306720" y="1580760"/>
          <a:ext cx="10901160" cy="4764240"/>
        </p:xfrm>
        <a:graphic>
          <a:graphicData uri="http://schemas.openxmlformats.org/drawingml/2006/table">
            <a:tbl>
              <a:tblPr/>
              <a:tblGrid>
                <a:gridCol w="2590560"/>
                <a:gridCol w="8310960"/>
              </a:tblGrid>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Pro 11” 2018</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most everything in place, making all repairs more difficult.</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secured with both easier-to-remove stretch-release tabs and conventional, non-removable adhesive.</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USB-C port is modular and can be independently replaced.</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Microsoft Surface Pro 6 2018</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All repairs require first removing the display assembly—which is stubbornly glued in place, expensive, and prone to shattering.</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firmly glued in place, with its connector pinned under the motherboard—requiring near-total disassembly for service.</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Once upon a time, Surface Pro storage was removable—but not in this version.</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Air 3 2019</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Many components are modular and can be replaced independently, but the Lightning port is soldered to the logic board.</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7 2019</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As with all iPads, a solid barrier of very strong adhesive hinders all repairs.</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Lightning port, a common point of failure, is soldered to the logic board.</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More adhesive holds nearly everything else in place. Battery and logic board replacements are particularly obnoxious.</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Mini 5 2019</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de-DE" sz="1300" spc="-1" strike="noStrike">
                        <a:solidFill>
                          <a:srgbClr val="000000"/>
                        </a:solidFill>
                        <a:latin typeface="Arial"/>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Removing the home button is tough, and will be required for display replacement if you want to keep Touch ID functionality.</a:t>
                      </a:r>
                      <a:endParaRPr b="0" lang="de-DE"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271" name="CustomShape 36"/>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Greenwashing?</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How much Time do we Have left?</a:t>
            </a:r>
            <a:endParaRPr b="0" lang="de-DE" sz="3000" spc="-1" strike="noStrike">
              <a:solidFill>
                <a:srgbClr val="000000"/>
              </a:solidFill>
              <a:latin typeface="Arial"/>
            </a:endParaRPr>
          </a:p>
        </p:txBody>
      </p:sp>
      <p:sp>
        <p:nvSpPr>
          <p:cNvPr id="273"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75"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6" name="Grafik 234" descr=""/>
          <p:cNvPicPr/>
          <p:nvPr/>
        </p:nvPicPr>
        <p:blipFill>
          <a:blip r:embed="rId1"/>
          <a:stretch/>
        </p:blipFill>
        <p:spPr>
          <a:xfrm>
            <a:off x="1235880" y="1271160"/>
            <a:ext cx="9271080" cy="521244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78"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79" name="CustomShape 3"/>
          <p:cNvSpPr/>
          <p:nvPr/>
        </p:nvSpPr>
        <p:spPr>
          <a:xfrm>
            <a:off x="4206240" y="721800"/>
            <a:ext cx="1084320" cy="3333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80" name="CustomShape 4"/>
          <p:cNvSpPr/>
          <p:nvPr/>
        </p:nvSpPr>
        <p:spPr>
          <a:xfrm>
            <a:off x="2377440" y="3056040"/>
            <a:ext cx="6665040" cy="11415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de-DE" sz="1800" spc="-1" strike="noStrike">
              <a:solidFill>
                <a:srgbClr val="000000"/>
              </a:solidFill>
              <a:latin typeface="Arial"/>
            </a:endParaRPr>
          </a:p>
        </p:txBody>
      </p:sp>
      <p:sp>
        <p:nvSpPr>
          <p:cNvPr id="281" name="CustomShape 5"/>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3"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de-DE" sz="1800" spc="-1" strike="noStrike">
              <a:solidFill>
                <a:srgbClr val="000000"/>
              </a:solidFill>
              <a:latin typeface="Arial"/>
            </a:endParaRPr>
          </a:p>
        </p:txBody>
      </p:sp>
      <p:sp>
        <p:nvSpPr>
          <p:cNvPr id="284"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6"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87"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Average Surface Temperature</a:t>
            </a:r>
            <a:endParaRPr b="0" lang="de-DE" sz="2200" spc="-1" strike="noStrike">
              <a:solidFill>
                <a:srgbClr val="000000"/>
              </a:solidFill>
              <a:latin typeface="Arial"/>
            </a:endParaRPr>
          </a:p>
        </p:txBody>
      </p:sp>
      <p:sp>
        <p:nvSpPr>
          <p:cNvPr id="288" name="CustomShape 4"/>
          <p:cNvSpPr/>
          <p:nvPr/>
        </p:nvSpPr>
        <p:spPr>
          <a:xfrm>
            <a:off x="263520" y="6492240"/>
            <a:ext cx="7772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89" name="Grafik 247" descr=""/>
          <p:cNvPicPr/>
          <p:nvPr/>
        </p:nvPicPr>
        <p:blipFill>
          <a:blip r:embed="rId2"/>
          <a:stretch/>
        </p:blipFill>
        <p:spPr>
          <a:xfrm>
            <a:off x="2651760" y="1686600"/>
            <a:ext cx="6117840" cy="479700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91"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p:txBody>
      </p:sp>
      <p:sp>
        <p:nvSpPr>
          <p:cNvPr id="292"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Hanover on the Côte d'Azur (South of France)</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37"/>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E01 – Household Waste</a:t>
            </a:r>
            <a:endParaRPr b="0" lang="de-DE" sz="2400" spc="-1" strike="noStrike">
              <a:solidFill>
                <a:srgbClr val="000000"/>
              </a:solidFill>
              <a:latin typeface="Arial"/>
            </a:endParaRPr>
          </a:p>
        </p:txBody>
      </p:sp>
      <p:sp>
        <p:nvSpPr>
          <p:cNvPr id="102" name="CustomShape 38"/>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How long did the family of 5 (all of them together) manage to squeeze all their trash into a jar?</a:t>
            </a:r>
            <a:endParaRPr b="0" lang="de-DE" sz="1800" spc="-1" strike="noStrike">
              <a:solidFill>
                <a:srgbClr val="000000"/>
              </a:solidFill>
              <a:latin typeface="Arial"/>
            </a:endParaRPr>
          </a:p>
        </p:txBody>
      </p:sp>
      <p:sp>
        <p:nvSpPr>
          <p:cNvPr id="103" name="CustomShape 39"/>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94"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95"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96" name="CustomShape 4"/>
          <p:cNvSpPr/>
          <p:nvPr/>
        </p:nvSpPr>
        <p:spPr>
          <a:xfrm>
            <a:off x="263520" y="6492240"/>
            <a:ext cx="106099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97" name="Grafik 255" descr=""/>
          <p:cNvPicPr/>
          <p:nvPr/>
        </p:nvPicPr>
        <p:blipFill>
          <a:blip r:embed="rId2"/>
          <a:srcRect l="0" t="8760" r="0" b="0"/>
          <a:stretch/>
        </p:blipFill>
        <p:spPr>
          <a:xfrm>
            <a:off x="2710440" y="1643400"/>
            <a:ext cx="6242760" cy="4840920"/>
          </a:xfrm>
          <a:prstGeom prst="rect">
            <a:avLst/>
          </a:prstGeom>
          <a:ln w="0">
            <a:noFill/>
          </a:ln>
        </p:spPr>
      </p:pic>
      <p:sp>
        <p:nvSpPr>
          <p:cNvPr id="298" name="CustomShape 5"/>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GHG Emission Pathways (2019)</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0"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1" name="CustomShape 3"/>
          <p:cNvSpPr/>
          <p:nvPr/>
        </p:nvSpPr>
        <p:spPr>
          <a:xfrm>
            <a:off x="4206240" y="721800"/>
            <a:ext cx="1084320" cy="3333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2" name="CustomShape 4"/>
          <p:cNvSpPr/>
          <p:nvPr/>
        </p:nvSpPr>
        <p:spPr>
          <a:xfrm>
            <a:off x="2377440" y="3056040"/>
            <a:ext cx="6665040" cy="11415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de-DE" sz="1800" spc="-1" strike="noStrike">
              <a:solidFill>
                <a:srgbClr val="000000"/>
              </a:solidFill>
              <a:latin typeface="Arial"/>
            </a:endParaRPr>
          </a:p>
        </p:txBody>
      </p:sp>
      <p:sp>
        <p:nvSpPr>
          <p:cNvPr id="303" name="CustomShape 5"/>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04" name="CustomShape 6"/>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a:t>
            </a:r>
            <a:endParaRPr b="0" lang="de-DE" sz="2200" spc="-1" strike="noStrike">
              <a:solidFill>
                <a:srgbClr val="000000"/>
              </a:solidFill>
              <a:latin typeface="Arial"/>
            </a:endParaRPr>
          </a:p>
        </p:txBody>
      </p:sp>
      <p:pic>
        <p:nvPicPr>
          <p:cNvPr id="305" name="Grafik 263" descr=""/>
          <p:cNvPicPr/>
          <p:nvPr/>
        </p:nvPicPr>
        <p:blipFill>
          <a:blip r:embed="rId1"/>
          <a:stretch/>
        </p:blipFill>
        <p:spPr>
          <a:xfrm>
            <a:off x="7406640" y="4208400"/>
            <a:ext cx="3836880" cy="2554560"/>
          </a:xfrm>
          <a:prstGeom prst="rect">
            <a:avLst/>
          </a:prstGeom>
          <a:ln w="0">
            <a:noFill/>
          </a:ln>
        </p:spPr>
      </p:pic>
      <p:sp>
        <p:nvSpPr>
          <p:cNvPr id="306" name="CustomShape 7"/>
          <p:cNvSpPr/>
          <p:nvPr/>
        </p:nvSpPr>
        <p:spPr>
          <a:xfrm>
            <a:off x="263520" y="6492240"/>
            <a:ext cx="7772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08"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2°C → 13.9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3°C → 27.4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4°C → 39.2 times every 50 years</a:t>
            </a:r>
            <a:endParaRPr b="0" lang="de-DE" sz="1800" spc="-1" strike="noStrike">
              <a:solidFill>
                <a:srgbClr val="000000"/>
              </a:solidFill>
              <a:latin typeface="Arial"/>
            </a:endParaRPr>
          </a:p>
        </p:txBody>
      </p:sp>
      <p:sp>
        <p:nvSpPr>
          <p:cNvPr id="309"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10"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11" name="CustomShape 5"/>
          <p:cNvSpPr/>
          <p:nvPr/>
        </p:nvSpPr>
        <p:spPr>
          <a:xfrm>
            <a:off x="263520" y="6311160"/>
            <a:ext cx="106099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13"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3°C → 27.4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4°C → 39.2 times every 50 years</a:t>
            </a:r>
            <a:endParaRPr b="0" lang="de-DE" sz="1800" spc="-1" strike="noStrike">
              <a:solidFill>
                <a:srgbClr val="000000"/>
              </a:solidFill>
              <a:latin typeface="Arial"/>
            </a:endParaRPr>
          </a:p>
        </p:txBody>
      </p:sp>
      <p:sp>
        <p:nvSpPr>
          <p:cNvPr id="314"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15"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16" name="CustomShape 5"/>
          <p:cNvSpPr/>
          <p:nvPr/>
        </p:nvSpPr>
        <p:spPr>
          <a:xfrm>
            <a:off x="263520" y="6311160"/>
            <a:ext cx="106099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18"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de-DE" sz="1800" spc="-1" strike="noStrike">
              <a:solidFill>
                <a:srgbClr val="000000"/>
              </a:solidFill>
              <a:latin typeface="Arial"/>
            </a:endParaRPr>
          </a:p>
        </p:txBody>
      </p:sp>
      <p:sp>
        <p:nvSpPr>
          <p:cNvPr id="319"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0"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21" name="CustomShape 5"/>
          <p:cNvSpPr/>
          <p:nvPr/>
        </p:nvSpPr>
        <p:spPr>
          <a:xfrm>
            <a:off x="263520" y="6311160"/>
            <a:ext cx="106099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23"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24"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5"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26" name="CustomShape 5"/>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28"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29"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0"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31" name="CustomShape 5"/>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33"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34"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5"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36" name="CustomShape 5"/>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38"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de-DE" sz="1800" spc="-1" strike="noStrike">
              <a:solidFill>
                <a:srgbClr val="000000"/>
              </a:solidFill>
              <a:latin typeface="Arial"/>
            </a:endParaRPr>
          </a:p>
        </p:txBody>
      </p:sp>
      <p:sp>
        <p:nvSpPr>
          <p:cNvPr id="339"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0"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41" name="CustomShape 5"/>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43"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4"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Biodiversity (Coral Reef Example)</a:t>
            </a:r>
            <a:endParaRPr b="0" lang="de-DE" sz="2200" spc="-1" strike="noStrike">
              <a:solidFill>
                <a:srgbClr val="000000"/>
              </a:solidFill>
              <a:latin typeface="Arial"/>
            </a:endParaRPr>
          </a:p>
        </p:txBody>
      </p:sp>
      <p:sp>
        <p:nvSpPr>
          <p:cNvPr id="345"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https://www.ipcc.ch/sr15/chapter/spm/</a:t>
            </a:r>
            <a:endParaRPr b="0" lang="de-DE" sz="900" spc="-1" strike="noStrike">
              <a:solidFill>
                <a:srgbClr val="000000"/>
              </a:solidFill>
              <a:latin typeface="Arial"/>
            </a:endParaRPr>
          </a:p>
        </p:txBody>
      </p:sp>
      <p:sp>
        <p:nvSpPr>
          <p:cNvPr id="346" name="CustomShape 5"/>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40"/>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E01 – Household Waste</a:t>
            </a:r>
            <a:endParaRPr b="0" lang="de-DE" sz="2400" spc="-1" strike="noStrike">
              <a:solidFill>
                <a:srgbClr val="000000"/>
              </a:solidFill>
              <a:latin typeface="Arial"/>
            </a:endParaRPr>
          </a:p>
        </p:txBody>
      </p:sp>
      <p:sp>
        <p:nvSpPr>
          <p:cNvPr id="105" name="CustomShape 41"/>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long did the family of 5 (all of them together) manage to squeeze all their trash into a jar?</a:t>
            </a:r>
            <a:endParaRPr b="0" lang="de-DE" sz="1800" spc="-1" strike="noStrike">
              <a:solidFill>
                <a:srgbClr val="000000"/>
              </a:solidFill>
              <a:latin typeface="Arial"/>
            </a:endParaRPr>
          </a:p>
        </p:txBody>
      </p:sp>
      <p:sp>
        <p:nvSpPr>
          <p:cNvPr id="106" name="CustomShape 4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48"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9"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50"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https://www.globalcitizen.org/en/content/the-difference-in-global-warming-levels-explained</a:t>
            </a:r>
            <a:endParaRPr b="0" lang="de-DE" sz="900" spc="-1" strike="noStrike">
              <a:solidFill>
                <a:srgbClr val="000000"/>
              </a:solidFill>
              <a:latin typeface="Arial"/>
            </a:endParaRPr>
          </a:p>
        </p:txBody>
      </p:sp>
      <p:sp>
        <p:nvSpPr>
          <p:cNvPr id="351" name="CustomShape 5"/>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53"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54"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55"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https://www.globalcitizen.org/en/content/the-difference-in-global-warming-levels-explained</a:t>
            </a:r>
            <a:endParaRPr b="0" lang="de-DE" sz="900" spc="-1" strike="noStrike">
              <a:solidFill>
                <a:srgbClr val="000000"/>
              </a:solidFill>
              <a:latin typeface="Arial"/>
            </a:endParaRPr>
          </a:p>
        </p:txBody>
      </p:sp>
      <p:sp>
        <p:nvSpPr>
          <p:cNvPr id="356" name="CustomShape 5"/>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58"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59"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60"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61" name="CustomShape 5"/>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63"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64"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65"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66" name="CustomShape 5"/>
          <p:cNvSpPr/>
          <p:nvPr/>
        </p:nvSpPr>
        <p:spPr>
          <a:xfrm>
            <a:off x="335520" y="1268280"/>
            <a:ext cx="468684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de-DE" sz="1800" spc="-1" strike="noStrike">
              <a:solidFill>
                <a:srgbClr val="000000"/>
              </a:solidFill>
              <a:latin typeface="Arial"/>
            </a:endParaRPr>
          </a:p>
        </p:txBody>
      </p:sp>
      <p:sp>
        <p:nvSpPr>
          <p:cNvPr id="367" name="CustomShape 6"/>
          <p:cNvSpPr/>
          <p:nvPr/>
        </p:nvSpPr>
        <p:spPr>
          <a:xfrm>
            <a:off x="4937760" y="1460160"/>
            <a:ext cx="441036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Extreme case → North Africa:</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1.5°C → 7 months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2.0°C → 20 months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69"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0"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71"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72" name="CustomShape 5"/>
          <p:cNvSpPr/>
          <p:nvPr/>
        </p:nvSpPr>
        <p:spPr>
          <a:xfrm>
            <a:off x="335520" y="1268280"/>
            <a:ext cx="468684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de-DE" sz="1800" spc="-1" strike="noStrike">
              <a:solidFill>
                <a:srgbClr val="000000"/>
              </a:solidFill>
              <a:latin typeface="Arial"/>
            </a:endParaRPr>
          </a:p>
        </p:txBody>
      </p:sp>
      <p:sp>
        <p:nvSpPr>
          <p:cNvPr id="373" name="CustomShape 6"/>
          <p:cNvSpPr/>
          <p:nvPr/>
        </p:nvSpPr>
        <p:spPr>
          <a:xfrm>
            <a:off x="4937760" y="1460160"/>
            <a:ext cx="441036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75"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6"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77"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78" name="CustomShape 5"/>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80"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1"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82"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83" name="CustomShape 5"/>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85"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6"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Economics</a:t>
            </a:r>
            <a:endParaRPr b="0" lang="de-DE" sz="2200" spc="-1" strike="noStrike">
              <a:solidFill>
                <a:srgbClr val="000000"/>
              </a:solidFill>
              <a:latin typeface="Arial"/>
            </a:endParaRPr>
          </a:p>
        </p:txBody>
      </p:sp>
      <p:sp>
        <p:nvSpPr>
          <p:cNvPr id="387"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de-DE" sz="900" spc="-1" strike="noStrike">
              <a:solidFill>
                <a:srgbClr val="000000"/>
              </a:solidFill>
              <a:latin typeface="Arial"/>
            </a:endParaRPr>
          </a:p>
        </p:txBody>
      </p:sp>
      <p:sp>
        <p:nvSpPr>
          <p:cNvPr id="388" name="CustomShape 5"/>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90" name="CustomShape 2"/>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1"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Economics</a:t>
            </a:r>
            <a:endParaRPr b="0" lang="de-DE" sz="2200" spc="-1" strike="noStrike">
              <a:solidFill>
                <a:srgbClr val="000000"/>
              </a:solidFill>
              <a:latin typeface="Arial"/>
            </a:endParaRPr>
          </a:p>
        </p:txBody>
      </p:sp>
      <p:sp>
        <p:nvSpPr>
          <p:cNvPr id="392" name="CustomShape 4"/>
          <p:cNvSpPr/>
          <p:nvPr/>
        </p:nvSpPr>
        <p:spPr>
          <a:xfrm>
            <a:off x="263520" y="631116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de-DE" sz="900" spc="-1" strike="noStrike">
              <a:solidFill>
                <a:srgbClr val="000000"/>
              </a:solidFill>
              <a:latin typeface="Arial"/>
            </a:endParaRPr>
          </a:p>
        </p:txBody>
      </p:sp>
      <p:sp>
        <p:nvSpPr>
          <p:cNvPr id="393" name="CustomShape 5"/>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95"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de-DE" sz="1800" spc="-1" strike="noStrike">
              <a:solidFill>
                <a:srgbClr val="000000"/>
              </a:solidFill>
              <a:latin typeface="Arial"/>
            </a:endParaRPr>
          </a:p>
        </p:txBody>
      </p:sp>
      <p:sp>
        <p:nvSpPr>
          <p:cNvPr id="396"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7"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 Now!</a:t>
            </a:r>
            <a:endParaRPr b="0" lang="de-DE" sz="2200" spc="-1" strike="noStrike">
              <a:solidFill>
                <a:srgbClr val="000000"/>
              </a:solidFill>
              <a:latin typeface="Arial"/>
            </a:endParaRPr>
          </a:p>
        </p:txBody>
      </p:sp>
      <p:sp>
        <p:nvSpPr>
          <p:cNvPr id="398" name="CustomShape 5"/>
          <p:cNvSpPr/>
          <p:nvPr/>
        </p:nvSpPr>
        <p:spPr>
          <a:xfrm>
            <a:off x="365760" y="2692800"/>
            <a:ext cx="10329480" cy="1232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9" name="CustomShape 6"/>
          <p:cNvSpPr/>
          <p:nvPr/>
        </p:nvSpPr>
        <p:spPr>
          <a:xfrm>
            <a:off x="263520" y="649224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Climate Change – The Basics</a:t>
            </a:r>
            <a:endParaRPr b="0" lang="de-DE" sz="3000" spc="-1" strike="noStrike">
              <a:solidFill>
                <a:srgbClr val="000000"/>
              </a:solidFill>
              <a:latin typeface="Arial"/>
            </a:endParaRPr>
          </a:p>
        </p:txBody>
      </p:sp>
      <p:sp>
        <p:nvSpPr>
          <p:cNvPr id="108"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401"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20 month left!</a:t>
            </a:r>
            <a:endParaRPr b="0" lang="de-DE" sz="1800" spc="-1" strike="noStrike">
              <a:solidFill>
                <a:srgbClr val="000000"/>
              </a:solidFill>
              <a:latin typeface="Arial"/>
            </a:endParaRPr>
          </a:p>
        </p:txBody>
      </p:sp>
      <p:sp>
        <p:nvSpPr>
          <p:cNvPr id="402" name="CustomShape 3"/>
          <p:cNvSpPr/>
          <p:nvPr/>
        </p:nvSpPr>
        <p:spPr>
          <a:xfrm>
            <a:off x="432720" y="1148040"/>
            <a:ext cx="1034676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3" name="CustomShape 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 Now!</a:t>
            </a:r>
            <a:endParaRPr b="0" lang="de-DE" sz="2200" spc="-1" strike="noStrike">
              <a:solidFill>
                <a:srgbClr val="000000"/>
              </a:solidFill>
              <a:latin typeface="Arial"/>
            </a:endParaRPr>
          </a:p>
        </p:txBody>
      </p:sp>
      <p:sp>
        <p:nvSpPr>
          <p:cNvPr id="404" name="CustomShape 5"/>
          <p:cNvSpPr/>
          <p:nvPr/>
        </p:nvSpPr>
        <p:spPr>
          <a:xfrm>
            <a:off x="365760" y="2692800"/>
            <a:ext cx="10329480" cy="1232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5" name="CustomShape 6"/>
          <p:cNvSpPr/>
          <p:nvPr/>
        </p:nvSpPr>
        <p:spPr>
          <a:xfrm>
            <a:off x="263520" y="6492240"/>
            <a:ext cx="106099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de-DE" sz="3000" spc="-1" strike="noStrike">
              <a:solidFill>
                <a:srgbClr val="000000"/>
              </a:solidFill>
              <a:latin typeface="Arial"/>
            </a:endParaRPr>
          </a:p>
        </p:txBody>
      </p:sp>
      <p:sp>
        <p:nvSpPr>
          <p:cNvPr id="407"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de-DE" sz="2400" spc="-1" strike="noStrike">
              <a:solidFill>
                <a:srgbClr val="000000"/>
              </a:solidFill>
              <a:latin typeface="Arial"/>
            </a:endParaRPr>
          </a:p>
        </p:txBody>
      </p:sp>
      <p:sp>
        <p:nvSpPr>
          <p:cNvPr id="409" name="CustomShape 2"/>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a:t>
            </a:r>
            <a:endParaRPr b="0" lang="de-DE" sz="2400" spc="-1" strike="noStrike">
              <a:solidFill>
                <a:srgbClr val="000000"/>
              </a:solidFill>
              <a:latin typeface="Arial"/>
            </a:endParaRPr>
          </a:p>
        </p:txBody>
      </p:sp>
      <p:sp>
        <p:nvSpPr>
          <p:cNvPr id="411" name="CustomShape 2"/>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Last Week Tonight with John Oliver (2022) – Environmental Racism – </a:t>
            </a:r>
            <a:r>
              <a:rPr b="0" lang="en-US" sz="1800" spc="-1" strike="noStrike" u="sng">
                <a:solidFill>
                  <a:srgbClr val="0000ff"/>
                </a:solidFill>
                <a:uFillTx/>
                <a:latin typeface="DejaVu Sans"/>
                <a:ea typeface="DejaVu Sans"/>
                <a:hlinkClick r:id="rId4"/>
              </a:rPr>
              <a:t>Link</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Exercise E02</a:t>
            </a:r>
            <a:endParaRPr b="0" lang="de-DE" sz="3000" spc="-1" strike="noStrike">
              <a:solidFill>
                <a:srgbClr val="000000"/>
              </a:solidFill>
              <a:latin typeface="Arial"/>
            </a:endParaRPr>
          </a:p>
        </p:txBody>
      </p:sp>
      <p:sp>
        <p:nvSpPr>
          <p:cNvPr id="413" name="CustomShape 1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3"/>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E02 Calculate your Carbon Footprint </a:t>
            </a:r>
            <a:endParaRPr b="0" lang="de-DE" sz="2400" spc="-1" strike="noStrike">
              <a:solidFill>
                <a:srgbClr val="000000"/>
              </a:solidFill>
              <a:latin typeface="Arial"/>
            </a:endParaRPr>
          </a:p>
        </p:txBody>
      </p:sp>
      <p:sp>
        <p:nvSpPr>
          <p:cNvPr id="415" name="CustomShape 1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Go to the website of the UN carbon footprint calculator – </a:t>
            </a: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Calculate your carbon footprint.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via the poll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 by clicking on the matching poll result.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1268640"/>
            <a:ext cx="10738800" cy="5026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de-DE" sz="4000" spc="-1" strike="noStrike">
              <a:solidFill>
                <a:srgbClr val="000000"/>
              </a:solidFill>
              <a:latin typeface="Arial"/>
            </a:endParaRPr>
          </a:p>
        </p:txBody>
      </p:sp>
      <p:sp>
        <p:nvSpPr>
          <p:cNvPr id="417" name="CustomShape 2"/>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10"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1"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13"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de-DE" sz="1800" spc="-1" strike="noStrike">
              <a:solidFill>
                <a:srgbClr val="000000"/>
              </a:solidFill>
              <a:latin typeface="Arial"/>
            </a:endParaRPr>
          </a:p>
        </p:txBody>
      </p:sp>
      <p:sp>
        <p:nvSpPr>
          <p:cNvPr id="114"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
        <p:nvSpPr>
          <p:cNvPr id="115" name="CustomShape 4"/>
          <p:cNvSpPr/>
          <p:nvPr/>
        </p:nvSpPr>
        <p:spPr>
          <a:xfrm>
            <a:off x="360720" y="2286000"/>
            <a:ext cx="10786680" cy="1546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6" name="CustomShape 5"/>
          <p:cNvSpPr/>
          <p:nvPr/>
        </p:nvSpPr>
        <p:spPr>
          <a:xfrm>
            <a:off x="263520" y="6492240"/>
            <a:ext cx="1079244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LibreOffice/7.6.2.1$Linux_X86_64 LibreOffice_project/60$Build-1</Application>
  <AppVersion>15.0000</AppVersion>
  <Words>5319</Words>
  <Paragraphs>543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2023-11-22T10:38:41Z</cp:lastPrinted>
  <dcterms:modified xsi:type="dcterms:W3CDTF">2023-11-22T11:38:30Z</dcterms:modified>
  <cp:revision>3663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66</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74</vt:i4>
  </property>
</Properties>
</file>